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5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0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>
          <a:extLst>
            <a:ext uri="{FF2B5EF4-FFF2-40B4-BE49-F238E27FC236}">
              <a16:creationId xmlns:a16="http://schemas.microsoft.com/office/drawing/2014/main" id="{965BBF18-B91B-0E1B-9804-70CAD7A11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>
            <a:extLst>
              <a:ext uri="{FF2B5EF4-FFF2-40B4-BE49-F238E27FC236}">
                <a16:creationId xmlns:a16="http://schemas.microsoft.com/office/drawing/2014/main" id="{97D576A3-6298-8526-DA72-8EB08DF78A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>
            <a:extLst>
              <a:ext uri="{FF2B5EF4-FFF2-40B4-BE49-F238E27FC236}">
                <a16:creationId xmlns:a16="http://schemas.microsoft.com/office/drawing/2014/main" id="{3F37D352-F328-83A6-08C3-8E98C647F1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77348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86" y="2069747"/>
            <a:ext cx="79389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40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Тема: «Ассоциативный ряд»</a:t>
            </a:r>
            <a:endParaRPr sz="40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607675" y="4914377"/>
            <a:ext cx="6096000" cy="82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Омельченко Эльвира Сергеевна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английского языка, МБОУ СОШ № 20, городской округ Королёв</a:t>
            </a:r>
            <a:endParaRPr sz="1800" b="1" i="1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>
          <a:extLst>
            <a:ext uri="{FF2B5EF4-FFF2-40B4-BE49-F238E27FC236}">
              <a16:creationId xmlns:a16="http://schemas.microsoft.com/office/drawing/2014/main" id="{8FCC1EEF-4287-D089-B9B8-879B1C438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>
            <a:extLst>
              <a:ext uri="{FF2B5EF4-FFF2-40B4-BE49-F238E27FC236}">
                <a16:creationId xmlns:a16="http://schemas.microsoft.com/office/drawing/2014/main" id="{501549C1-9950-30D2-04C6-8D0F2A511CCE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>
            <a:extLst>
              <a:ext uri="{FF2B5EF4-FFF2-40B4-BE49-F238E27FC236}">
                <a16:creationId xmlns:a16="http://schemas.microsoft.com/office/drawing/2014/main" id="{A9BB528B-97D5-20D5-59A6-7BB8F76E62E9}"/>
              </a:ext>
            </a:extLst>
          </p:cNvPr>
          <p:cNvSpPr/>
          <p:nvPr/>
        </p:nvSpPr>
        <p:spPr>
          <a:xfrm>
            <a:off x="3906686" y="2069747"/>
            <a:ext cx="79389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40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Тема: «Ассоциативный ряд»</a:t>
            </a:r>
            <a:endParaRPr sz="40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>
            <a:extLst>
              <a:ext uri="{FF2B5EF4-FFF2-40B4-BE49-F238E27FC236}">
                <a16:creationId xmlns:a16="http://schemas.microsoft.com/office/drawing/2014/main" id="{9D130A5F-59C2-5E91-E71F-90C9F5EC18B0}"/>
              </a:ext>
            </a:extLst>
          </p:cNvPr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>
            <a:extLst>
              <a:ext uri="{FF2B5EF4-FFF2-40B4-BE49-F238E27FC236}">
                <a16:creationId xmlns:a16="http://schemas.microsoft.com/office/drawing/2014/main" id="{B9CA7D14-19DB-BBF0-4F85-B93EBCA223C3}"/>
              </a:ext>
            </a:extLst>
          </p:cNvPr>
          <p:cNvSpPr/>
          <p:nvPr/>
        </p:nvSpPr>
        <p:spPr>
          <a:xfrm>
            <a:off x="5607675" y="4914377"/>
            <a:ext cx="6096000" cy="82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Омельченко Эльвира Сергеевна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английского языка, МБОУ СОШ № 20, городской округ Королёв</a:t>
            </a:r>
            <a:endParaRPr sz="1800" b="1" i="1" u="none" strike="noStrike" cap="none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27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 использования ассоциативного ряда </a:t>
            </a:r>
            <a:endParaRPr sz="3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новый материал учащимся, используя ассоциации для более долговременного усвоения  </a:t>
            </a:r>
            <a:endParaRPr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спровоцировать активный мыслительный процесс у детей, подключив память и сообразительность;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яркие образы, связанные с новым материалом\темой, чтобы материал легко запомнился и использовался ребёнком в дальнейшем;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 фантазию и воображение у детей при продумывании ассоциаций </a:t>
            </a:r>
            <a:endParaRPr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«Ассоциативный ряд» — педагогический приём, описанный в «Методическом конструкторе приёмов работы на уроке» А. А.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Направлен на активизацию мыслительной деятельности и привлечение интереса к теме урока.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Суть приёма: к теме или конкретному понятию урока ученики выписывают в столбик слова-ассоциации. Ассоциации могут возникать по различным признакам: цвету, вкусу, форме, звучанию, действию, назначению, количеству. Ассоциации можно добавлять по мере изучения материала.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дать ученикам возможность самим придумывать ассоциации, чтобы активизировать их мыслительную деятельность. </a:t>
            </a:r>
            <a:endParaRPr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61871" y="1713240"/>
            <a:ext cx="9937507" cy="7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приёма 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«Ассоциативный ряд»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136C5D-10CE-4C19-DEFB-9EFC87E454A3}"/>
              </a:ext>
            </a:extLst>
          </p:cNvPr>
          <p:cNvSpPr txBox="1"/>
          <p:nvPr/>
        </p:nvSpPr>
        <p:spPr>
          <a:xfrm>
            <a:off x="1277018" y="2467104"/>
            <a:ext cx="96379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the future holds (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гласит будущее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английский язык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цели и задач урока. Мотивация учебной деятельности учащихся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применения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таких этапах как первичное усвоение новых знаний, проверка понимания, контроля усвоения, а также на этапе рефлексии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6612" y="740979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«Ассоциативный ряд» на уроке</a:t>
            </a:r>
            <a:endParaRPr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BB7867-5B56-894F-8051-94A53ACCEA8C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4349" r="14349"/>
          <a:stretch>
            <a:fillRect/>
          </a:stretch>
        </p:blipFill>
        <p:spPr>
          <a:xfrm>
            <a:off x="5330300" y="1166648"/>
            <a:ext cx="6025088" cy="4757464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6611" y="233324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урока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время постановки цели и задачи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экране интерактивной доски были выведены 4 изображения, которые ассоциировались с будущим. Учащимся предлагалось подумать, какие еще ассоциации с будущим у них появляются.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Ассоциации, которые появились изначально: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-spaceship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robots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 cars;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-travelling to the moon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Слова-ассоциации с будущим были выписаны на доску.</a:t>
            </a:r>
            <a:endParaRPr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1B49D-4C68-D310-2E17-653D6E73C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748861"/>
            <a:ext cx="3932237" cy="1600200"/>
          </a:xfrm>
        </p:spPr>
        <p:txBody>
          <a:bodyPr/>
          <a:lstStyle/>
          <a:p>
            <a:pPr algn="ctr"/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Применение приема «Ассоциативный ряд» на уроке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F87F09-95BE-E075-491B-A8C2B13BAB4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5820" b="5820"/>
          <a:stretch/>
        </p:blipFill>
        <p:spPr>
          <a:xfrm>
            <a:off x="5550501" y="1160845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ABE7960-0221-5584-6895-D7112C67B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717" y="2349061"/>
            <a:ext cx="4713889" cy="433551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на этапе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первичного закрепления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прочтения текста про предсказания подростков на будущее к списку ассоциаций на доске ребята добавили новые, которые им запомнились из текстов.</a:t>
            </a:r>
          </a:p>
          <a:p>
            <a:pPr algn="just"/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ассоциации: </a:t>
            </a:r>
          </a:p>
          <a:p>
            <a:pPr marL="514350" indent="-285750" algn="just">
              <a:buFontTx/>
              <a:buChar char="-"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robotic housemaids;</a:t>
            </a:r>
          </a:p>
          <a:p>
            <a:pPr marL="514350" indent="-285750" algn="just">
              <a:buFontTx/>
              <a:buChar char="-"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fuel;</a:t>
            </a:r>
          </a:p>
          <a:p>
            <a:pPr marL="514350" indent="-285750" algn="just">
              <a:buFontTx/>
              <a:buChar char="-"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 cities:</a:t>
            </a:r>
          </a:p>
          <a:p>
            <a:pPr marL="514350" indent="-285750" algn="just">
              <a:buFontTx/>
              <a:buChar char="-"/>
            </a:pP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 domes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3337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E0F04-3B57-C3A3-0533-21AB7912D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135" y="1056290"/>
            <a:ext cx="3932237" cy="1600200"/>
          </a:xfrm>
        </p:spPr>
        <p:txBody>
          <a:bodyPr/>
          <a:lstStyle/>
          <a:p>
            <a:pPr algn="ctr"/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Применение приема «Ассоциативный ряд» на уроке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01A59E-FF60-449C-CE4C-A02A19B00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0924" y="2841735"/>
            <a:ext cx="4708634" cy="2719551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</a:t>
            </a:r>
            <a:r>
              <a:rPr lang="ru-RU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усвоения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было  предложено выполнить задание с пропущенными буквами на закрепление новой лексики в течение урока. Выполнив задания, ребята дополнили ассоциативный ряд некоторыми словами из задания. </a:t>
            </a:r>
          </a:p>
          <a:p>
            <a:endParaRPr lang="en-US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8EB574-1D32-A47E-91B0-54613F387E19}"/>
              </a:ext>
            </a:extLst>
          </p:cNvPr>
          <p:cNvSpPr txBox="1"/>
          <p:nvPr/>
        </p:nvSpPr>
        <p:spPr>
          <a:xfrm>
            <a:off x="6321971" y="1672735"/>
            <a:ext cx="529721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ассоциативный ряд за урок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-spaceship;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-robots;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-flying cars;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-travelling to the moon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robotic housemaids;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fuel;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 cities: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 domes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 shuttle;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-pollution;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-special suits;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-submarines </a:t>
            </a:r>
          </a:p>
        </p:txBody>
      </p:sp>
    </p:spTree>
    <p:extLst>
      <p:ext uri="{BB962C8B-B14F-4D97-AF65-F5344CB8AC3E}">
        <p14:creationId xmlns:p14="http://schemas.microsoft.com/office/powerpoint/2010/main" val="3537376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22762" y="1523250"/>
            <a:ext cx="11546475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en-US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использовании метода «Ассоциативный ряд»</a:t>
            </a: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3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данного метода: 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sz="3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данного метода повышает концентрацию внимания, включает фантазию детей, даёт возможность рассуждать;</a:t>
            </a: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sz="3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активно включаются в работу, взаимодействуя с учителем и друг другом;</a:t>
            </a: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ru-RU" sz="3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 позволяют узнать и закрепить достаточное количество лексических единиц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35317E-CAA8-1FFE-93C3-EDB9E8C30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737" y="1279525"/>
            <a:ext cx="10515601" cy="1325563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Выводы</a:t>
            </a:r>
            <a:r>
              <a:rPr kumimoji="0" lang="en-US" sz="31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об использовании метода «Ассоциативный ряд»</a:t>
            </a:r>
            <a:b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C00A1F-9051-9416-6A43-089600B9D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948" y="2605088"/>
            <a:ext cx="10732104" cy="2812009"/>
          </a:xfrm>
        </p:spPr>
        <p:txBody>
          <a:bodyPr>
            <a:normAutofit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tabLst/>
              <a:defRPr/>
            </a:pPr>
            <a:r>
              <a:rPr kumimoji="0" lang="ru-RU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Недостатки данного метода: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Char char="-"/>
              <a:tabLst/>
              <a:defRPr/>
            </a:pPr>
            <a:endParaRPr kumimoji="0" lang="ru-RU" sz="23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Char char="-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 все ассоциации, придуманные в процессе урока, однозначны и понятны для каждого ребёнка, что может затруднить запоминание материала;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Char char="-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на начальном этапе урока детям не всегда хватает лексической базы, чтобы назвать ассоциации с темой на английском языке, некоторые переключаются на русский язык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38073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620</Words>
  <Application>Microsoft Office PowerPoint</Application>
  <PresentationFormat>Широкоэкранный</PresentationFormat>
  <Paragraphs>75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 использования ассоциативного ряда </vt:lpstr>
      <vt:lpstr>Теоретическое описание приема</vt:lpstr>
      <vt:lpstr> Практическая значимость приёма  «Ассоциативный ряд»   </vt:lpstr>
      <vt:lpstr>Применение приема «Ассоциативный ряд» на уроке</vt:lpstr>
      <vt:lpstr>Применение приема «Ассоциативный ряд» на уроке</vt:lpstr>
      <vt:lpstr>Применение приема «Ассоциативный ряд» на уроке</vt:lpstr>
      <vt:lpstr>Презентация PowerPoint</vt:lpstr>
      <vt:lpstr>Выводы об использовании метода «Ассоциативный ряд»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c4174</cp:lastModifiedBy>
  <cp:revision>7</cp:revision>
  <dcterms:created xsi:type="dcterms:W3CDTF">2024-01-14T08:39:34Z</dcterms:created>
  <dcterms:modified xsi:type="dcterms:W3CDTF">2026-03-30T17:18:31Z</dcterms:modified>
</cp:coreProperties>
</file>